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72" r:id="rId3"/>
    <p:sldId id="279" r:id="rId4"/>
    <p:sldId id="273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40" r:id="rId54"/>
    <p:sldId id="332" r:id="rId55"/>
    <p:sldId id="341" r:id="rId56"/>
    <p:sldId id="331" r:id="rId57"/>
    <p:sldId id="333" r:id="rId58"/>
    <p:sldId id="280" r:id="rId59"/>
    <p:sldId id="281" r:id="rId60"/>
    <p:sldId id="27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2615" autoAdjust="0"/>
  </p:normalViewPr>
  <p:slideViewPr>
    <p:cSldViewPr snapToGrid="0">
      <p:cViewPr varScale="1">
        <p:scale>
          <a:sx n="76" d="100"/>
          <a:sy n="76" d="100"/>
        </p:scale>
        <p:origin x="-121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8B20A-342F-4583-9DC5-6862D0EDE70F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6332F-D42B-4A63-9A3E-EF3F2CA40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8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66332F-D42B-4A63-9A3E-EF3F2CA40E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1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8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81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51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5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1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9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45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3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8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8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748A3-3E65-43C7-9618-E0B80345631C}" type="datetimeFigureOut">
              <a:rPr lang="en-US" smtClean="0"/>
              <a:t>29/06/17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E842E-585C-4DA1-BF63-1FCF3DAC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5212" y="2101157"/>
            <a:ext cx="9144000" cy="2387600"/>
          </a:xfrm>
        </p:spPr>
        <p:txBody>
          <a:bodyPr anchor="ctr"/>
          <a:lstStyle/>
          <a:p>
            <a:r>
              <a:rPr lang="en-US" b="1" dirty="0" smtClean="0"/>
              <a:t>Apache </a:t>
            </a:r>
            <a:r>
              <a:rPr lang="en-US" b="1" dirty="0" err="1" smtClean="0"/>
              <a:t>Solr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5" y="190500"/>
            <a:ext cx="4026416" cy="1632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832" y="5588000"/>
            <a:ext cx="5161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Vijay Kumar NM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8758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31" y="918464"/>
            <a:ext cx="8547100" cy="72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40" y="1777086"/>
            <a:ext cx="8585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0"/>
            <a:ext cx="10552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00"/>
            <a:ext cx="12192000" cy="594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2192000" cy="63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12192000" cy="625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Collections / Core Admin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532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Java Properties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300"/>
            <a:ext cx="12192000" cy="45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Thread Dumps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12192000" cy="4291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3543300"/>
            <a:ext cx="99949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8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0"/>
            <a:ext cx="10552716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Core specific Tools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90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Analysis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0"/>
            <a:ext cx="12192000" cy="42954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66347" y="5918964"/>
            <a:ext cx="10541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analyze how content would be handled during indexing</a:t>
            </a:r>
          </a:p>
          <a:p>
            <a:r>
              <a:rPr lang="en-US" dirty="0"/>
              <a:t>or during query processing and view the results separately or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26124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Lucene</a:t>
            </a:r>
            <a:r>
              <a:rPr lang="en-US" dirty="0" smtClean="0"/>
              <a:t> Wrappers (Apache </a:t>
            </a:r>
            <a:r>
              <a:rPr lang="en-US" dirty="0" err="1" smtClean="0"/>
              <a:t>Solr</a:t>
            </a:r>
            <a:r>
              <a:rPr lang="en-US" dirty="0" smtClean="0"/>
              <a:t>)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Java wrapper over </a:t>
            </a:r>
            <a:r>
              <a:rPr lang="en-US" dirty="0" err="1" smtClean="0"/>
              <a:t>Lucene</a:t>
            </a:r>
            <a:r>
              <a:rPr lang="en-US" dirty="0" smtClean="0"/>
              <a:t> </a:t>
            </a:r>
          </a:p>
          <a:p>
            <a:r>
              <a:rPr lang="en-US" dirty="0" smtClean="0"/>
              <a:t>A web application that can be deployed on any </a:t>
            </a:r>
            <a:br>
              <a:rPr lang="en-US" dirty="0" smtClean="0"/>
            </a:br>
            <a:r>
              <a:rPr lang="en-US" dirty="0" smtClean="0"/>
              <a:t>servlet container (Apache Tomcat, Jetty)</a:t>
            </a:r>
          </a:p>
          <a:p>
            <a:r>
              <a:rPr lang="en-US" dirty="0" smtClean="0"/>
              <a:t>A REST service </a:t>
            </a:r>
          </a:p>
          <a:p>
            <a:r>
              <a:rPr lang="en-US" dirty="0" smtClean="0"/>
              <a:t>It has an administration interface </a:t>
            </a:r>
          </a:p>
          <a:p>
            <a:r>
              <a:rPr lang="en-US" dirty="0" smtClean="0"/>
              <a:t>Built-in configuration with Apache </a:t>
            </a:r>
            <a:r>
              <a:rPr lang="en-US" dirty="0" err="1" smtClean="0"/>
              <a:t>Tika</a:t>
            </a:r>
            <a:r>
              <a:rPr lang="en-US" dirty="0" smtClean="0"/>
              <a:t> (</a:t>
            </a:r>
            <a:r>
              <a:rPr lang="en-US" dirty="0"/>
              <a:t>a</a:t>
            </a:r>
            <a:r>
              <a:rPr lang="en-US" dirty="0" smtClean="0"/>
              <a:t> repository of parsers)</a:t>
            </a:r>
            <a:endParaRPr lang="en-US" dirty="0"/>
          </a:p>
          <a:p>
            <a:r>
              <a:rPr lang="en-US" dirty="0" smtClean="0"/>
              <a:t>Scalable </a:t>
            </a:r>
          </a:p>
          <a:p>
            <a:r>
              <a:rPr lang="en-US" dirty="0" smtClean="0"/>
              <a:t>Integration with Apache Hadoop, Apache Cassandra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45" y="1434014"/>
            <a:ext cx="2578613" cy="13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09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686"/>
            <a:ext cx="12192000" cy="6281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Data Import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4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Documents Screen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992"/>
            <a:ext cx="12192000" cy="5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4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Files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12192000" cy="51196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98634" y="6032711"/>
            <a:ext cx="9993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SolrCloud</a:t>
            </a:r>
            <a:r>
              <a:rPr lang="en-US" dirty="0"/>
              <a:t>, the files displayed are the configuration files for this collection stored </a:t>
            </a:r>
            <a:r>
              <a:rPr lang="en-US" dirty="0" smtClean="0"/>
              <a:t>in </a:t>
            </a:r>
            <a:r>
              <a:rPr lang="en-US" dirty="0" err="1" smtClean="0"/>
              <a:t>ZooKeeper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 standalone </a:t>
            </a:r>
            <a:r>
              <a:rPr lang="en-US" dirty="0" err="1"/>
              <a:t>Solr</a:t>
            </a:r>
            <a:r>
              <a:rPr lang="en-US" dirty="0"/>
              <a:t> installations, all files in the </a:t>
            </a:r>
            <a:r>
              <a:rPr lang="en-US" dirty="0" err="1"/>
              <a:t>conf</a:t>
            </a:r>
            <a:r>
              <a:rPr lang="en-US" dirty="0"/>
              <a:t> directory are displayed.</a:t>
            </a:r>
          </a:p>
        </p:txBody>
      </p:sp>
    </p:spTree>
    <p:extLst>
      <p:ext uri="{BB962C8B-B14F-4D97-AF65-F5344CB8AC3E}">
        <p14:creationId xmlns:p14="http://schemas.microsoft.com/office/powerpoint/2010/main" val="226124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9977"/>
            <a:ext cx="12192000" cy="594802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Query Screen</a:t>
            </a:r>
            <a:endParaRPr lang="en-US" sz="54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69825" y="1175386"/>
            <a:ext cx="7827899" cy="454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4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09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</a:rPr>
              <a:t>Replication</a:t>
            </a:r>
            <a:endParaRPr lang="en-US" sz="5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12192000" cy="451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4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16" y="853103"/>
            <a:ext cx="11314740" cy="46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4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05" y="708005"/>
            <a:ext cx="11035145" cy="54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51" y="530821"/>
            <a:ext cx="11357739" cy="583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38" y="436969"/>
            <a:ext cx="11760200" cy="1231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3" y="1706207"/>
            <a:ext cx="11588821" cy="51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4300"/>
            <a:ext cx="119507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Solr</a:t>
            </a:r>
            <a:endParaRPr lang="en-US" dirty="0" smtClean="0"/>
          </a:p>
          <a:p>
            <a:r>
              <a:rPr lang="en-US" dirty="0" smtClean="0"/>
              <a:t>Start </a:t>
            </a:r>
            <a:r>
              <a:rPr lang="en-US" dirty="0" err="1" smtClean="0"/>
              <a:t>Solr</a:t>
            </a:r>
            <a:endParaRPr lang="en-US" dirty="0" smtClean="0"/>
          </a:p>
          <a:p>
            <a:r>
              <a:rPr lang="en-US" dirty="0" smtClean="0"/>
              <a:t>Directory Structure of </a:t>
            </a:r>
            <a:r>
              <a:rPr lang="en-US" dirty="0" err="1" smtClean="0"/>
              <a:t>Solr</a:t>
            </a:r>
            <a:endParaRPr lang="en-US" dirty="0" smtClean="0"/>
          </a:p>
          <a:p>
            <a:r>
              <a:rPr lang="en-US" dirty="0" smtClean="0"/>
              <a:t>Bin directory</a:t>
            </a:r>
          </a:p>
          <a:p>
            <a:r>
              <a:rPr lang="en-US" dirty="0" smtClean="0"/>
              <a:t>Start </a:t>
            </a:r>
            <a:r>
              <a:rPr lang="en-US" dirty="0" err="1" smtClean="0"/>
              <a:t>Solr</a:t>
            </a:r>
            <a:endParaRPr lang="en-US" dirty="0" smtClean="0"/>
          </a:p>
          <a:p>
            <a:r>
              <a:rPr lang="en-US" dirty="0" smtClean="0"/>
              <a:t>Check status</a:t>
            </a:r>
          </a:p>
          <a:p>
            <a:r>
              <a:rPr lang="en-US" dirty="0" smtClean="0"/>
              <a:t>Restart option</a:t>
            </a:r>
          </a:p>
          <a:p>
            <a:r>
              <a:rPr lang="en-US" dirty="0" smtClean="0"/>
              <a:t>Admin Page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45" y="1434014"/>
            <a:ext cx="2578613" cy="13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15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30857"/>
            <a:ext cx="11887200" cy="436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206409"/>
            <a:ext cx="11836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0"/>
            <a:ext cx="10003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143000"/>
            <a:ext cx="119253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36600"/>
            <a:ext cx="11887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-1530"/>
            <a:ext cx="11836400" cy="698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0" y="604151"/>
            <a:ext cx="11963400" cy="264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00" y="3172347"/>
            <a:ext cx="118999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687115"/>
            <a:ext cx="118745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774700"/>
            <a:ext cx="119380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8900"/>
            <a:ext cx="119253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0" y="3136900"/>
            <a:ext cx="57277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85800"/>
            <a:ext cx="118618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70" y="2346781"/>
            <a:ext cx="2959100" cy="66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3443050"/>
            <a:ext cx="106172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219200"/>
            <a:ext cx="8966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0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841500"/>
            <a:ext cx="102997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69900"/>
            <a:ext cx="119253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10722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71500"/>
            <a:ext cx="119507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38300"/>
            <a:ext cx="119253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520700"/>
            <a:ext cx="119253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270000"/>
            <a:ext cx="11963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01800"/>
            <a:ext cx="11569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76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2207" y="2573578"/>
            <a:ext cx="2035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FF0000"/>
                </a:solidFill>
                <a:latin typeface="Verdana"/>
                <a:cs typeface="Verdana"/>
              </a:rPr>
              <a:t>Lab</a:t>
            </a:r>
            <a:endParaRPr lang="en-US" sz="7200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7929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07" y="1194344"/>
            <a:ext cx="10239018" cy="36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9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55600"/>
            <a:ext cx="119507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0"/>
            <a:ext cx="946865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180" y="237780"/>
            <a:ext cx="3962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6200"/>
            <a:ext cx="11963400" cy="66929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424" y="780572"/>
            <a:ext cx="6934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9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Verdana"/>
                <a:cs typeface="Verdana"/>
              </a:rPr>
              <a:t>Overview of Searching in </a:t>
            </a:r>
            <a:r>
              <a:rPr lang="en-US" b="1" dirty="0" err="1">
                <a:solidFill>
                  <a:srgbClr val="FF0000"/>
                </a:solidFill>
                <a:latin typeface="Verdana"/>
                <a:cs typeface="Verdana"/>
              </a:rPr>
              <a:t>Solr</a:t>
            </a:r>
            <a:endParaRPr lang="en-US" b="1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92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Highlighting</a:t>
            </a:r>
          </a:p>
          <a:p>
            <a:pPr marL="0" indent="0">
              <a:buNone/>
            </a:pPr>
            <a:r>
              <a:rPr lang="en-US" sz="4800" dirty="0" smtClean="0"/>
              <a:t>Faceting</a:t>
            </a:r>
          </a:p>
          <a:p>
            <a:pPr marL="0" indent="0">
              <a:buNone/>
            </a:pPr>
            <a:r>
              <a:rPr lang="en-US" sz="4800" dirty="0"/>
              <a:t>Clustering</a:t>
            </a:r>
            <a:endParaRPr lang="en-US" sz="4800" dirty="0" smtClean="0"/>
          </a:p>
          <a:p>
            <a:pPr marL="0" indent="0">
              <a:buNone/>
            </a:pP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1547504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571500"/>
            <a:ext cx="11214100" cy="5702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0" y="267856"/>
            <a:ext cx="108077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8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0" y="429022"/>
            <a:ext cx="11874500" cy="259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1601" y="4278155"/>
            <a:ext cx="522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Ex: Book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807265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1074227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77141" y="33420"/>
            <a:ext cx="1714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Legal Search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Recipe Search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90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1046148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50404"/>
            <a:ext cx="3932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Search = “red</a:t>
            </a:r>
            <a:r>
              <a:rPr lang="en-US" sz="2000" b="1" dirty="0">
                <a:solidFill>
                  <a:srgbClr val="FF0000"/>
                </a:solidFill>
              </a:rPr>
              <a:t>, medium-sized fruit</a:t>
            </a:r>
            <a:r>
              <a:rPr lang="en-US" sz="2000" b="1" dirty="0" smtClean="0">
                <a:solidFill>
                  <a:srgbClr val="FF0000"/>
                </a:solidFill>
              </a:rPr>
              <a:t>.”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2337" y="6211669"/>
            <a:ext cx="333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Precision=3/6=</a:t>
            </a:r>
            <a:r>
              <a:rPr lang="en-US" b="1" dirty="0"/>
              <a:t>5</a:t>
            </a:r>
            <a:r>
              <a:rPr lang="en-US" b="1" dirty="0" smtClean="0"/>
              <a:t>0%</a:t>
            </a:r>
          </a:p>
          <a:p>
            <a:r>
              <a:rPr lang="en-US" b="1" dirty="0" smtClean="0"/>
              <a:t>Recall = 3 apples / 5 apples =40%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6518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983" y="1825625"/>
            <a:ext cx="1139120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“id” field is already pre-defined in every schema. </a:t>
            </a:r>
            <a:r>
              <a:rPr lang="en-US" dirty="0" err="1"/>
              <a:t>Lucene</a:t>
            </a:r>
            <a:r>
              <a:rPr lang="en-US" dirty="0"/>
              <a:t> and </a:t>
            </a:r>
            <a:r>
              <a:rPr lang="en-US" dirty="0" err="1"/>
              <a:t>Solr</a:t>
            </a:r>
            <a:r>
              <a:rPr lang="en-US" dirty="0"/>
              <a:t> need to know the types of fields so that they can be indexed in the correct way. There are a number of options for defining new fields:</a:t>
            </a:r>
          </a:p>
          <a:p>
            <a:endParaRPr lang="en-US" dirty="0"/>
          </a:p>
          <a:p>
            <a:pPr lvl="1"/>
            <a:r>
              <a:rPr lang="en-US" dirty="0"/>
              <a:t>Edit the </a:t>
            </a:r>
            <a:r>
              <a:rPr lang="en-US" dirty="0" err="1"/>
              <a:t>schema.xml</a:t>
            </a:r>
            <a:r>
              <a:rPr lang="en-US" dirty="0"/>
              <a:t> file to define the fields.</a:t>
            </a:r>
          </a:p>
          <a:p>
            <a:pPr lvl="1"/>
            <a:r>
              <a:rPr lang="en-US" dirty="0"/>
              <a:t>Use the Schema API to add the new fields.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dynamicFields</a:t>
            </a:r>
            <a:r>
              <a:rPr lang="en-US" dirty="0"/>
              <a:t>, a form of convention-over-configuration that maps field names to field types based on patterns in the field name. For example, every field ending in “_</a:t>
            </a:r>
            <a:r>
              <a:rPr lang="en-US" dirty="0" err="1"/>
              <a:t>i</a:t>
            </a:r>
            <a:r>
              <a:rPr lang="en-US" dirty="0"/>
              <a:t>” is taken to be an integer.</a:t>
            </a:r>
          </a:p>
          <a:p>
            <a:pPr lvl="1"/>
            <a:r>
              <a:rPr lang="en-US" dirty="0"/>
              <a:t>Use “</a:t>
            </a:r>
            <a:r>
              <a:rPr lang="en-US" dirty="0" err="1"/>
              <a:t>schemaless</a:t>
            </a:r>
            <a:r>
              <a:rPr lang="en-US" dirty="0"/>
              <a:t>” mode, where field types are auto-detected (guessed) based on the first value seen for that field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72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32" y="265410"/>
            <a:ext cx="10500378" cy="636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660400"/>
            <a:ext cx="87376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3792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79797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168400"/>
            <a:ext cx="88646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965200"/>
            <a:ext cx="87503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70" y="1013069"/>
            <a:ext cx="8648700" cy="80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931" y="1932427"/>
            <a:ext cx="8597900" cy="215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54188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304</Words>
  <Application>Microsoft Macintosh PowerPoint</Application>
  <PresentationFormat>Custom</PresentationFormat>
  <Paragraphs>55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Apache Solr</vt:lpstr>
      <vt:lpstr>Lucene Wrappers (Apache Solr)  </vt:lpstr>
      <vt:lpstr>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Searching in Solr</vt:lpstr>
      <vt:lpstr>PowerPoint Presentation</vt:lpstr>
      <vt:lpstr>PowerPoint Presentation</vt:lpstr>
      <vt:lpstr>PowerPoint Presentation</vt:lpstr>
      <vt:lpstr>PowerPoint Presentation</vt:lpstr>
      <vt:lpstr>Dynamic Fields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Search Engine Using Lucene</dc:title>
  <dc:creator>Abdelrahman Othman Helal</dc:creator>
  <cp:lastModifiedBy>Vijay Kumar NM</cp:lastModifiedBy>
  <cp:revision>600</cp:revision>
  <dcterms:created xsi:type="dcterms:W3CDTF">2016-08-27T17:36:33Z</dcterms:created>
  <dcterms:modified xsi:type="dcterms:W3CDTF">2017-06-29T07:17:03Z</dcterms:modified>
</cp:coreProperties>
</file>